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0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7" r:id="rId12"/>
    <p:sldId id="282" r:id="rId13"/>
    <p:sldId id="284" r:id="rId14"/>
    <p:sldId id="283" r:id="rId15"/>
    <p:sldId id="281" r:id="rId16"/>
  </p:sldIdLst>
  <p:sldSz cx="10945813" cy="8785225"/>
  <p:notesSz cx="6858000" cy="9144000"/>
  <p:defaultTextStyle>
    <a:defPPr>
      <a:defRPr lang="ru-RU"/>
    </a:defPPr>
    <a:lvl1pPr marL="0" algn="l" defTabSz="1127455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63728" algn="l" defTabSz="1127455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127455" algn="l" defTabSz="1127455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91183" algn="l" defTabSz="1127455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254910" algn="l" defTabSz="1127455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818638" algn="l" defTabSz="1127455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382366" algn="l" defTabSz="1127455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946093" algn="l" defTabSz="1127455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509821" algn="l" defTabSz="1127455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674" y="-192"/>
      </p:cViewPr>
      <p:guideLst>
        <p:guide orient="horz" pos="2767"/>
        <p:guide pos="3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0936" y="2729115"/>
            <a:ext cx="9303941" cy="188312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41872" y="4978294"/>
            <a:ext cx="7662069" cy="224511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637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274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911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2549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818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3823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946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5098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48F18-53E8-4A50-9C7A-DFAAF7EF4A63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47A15-E7E9-4B0A-B2FF-31D1DE9BF8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48F18-53E8-4A50-9C7A-DFAAF7EF4A63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47A15-E7E9-4B0A-B2FF-31D1DE9BF8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935714" y="351817"/>
            <a:ext cx="2462808" cy="74959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47290" y="351817"/>
            <a:ext cx="7205994" cy="74959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48F18-53E8-4A50-9C7A-DFAAF7EF4A63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47A15-E7E9-4B0A-B2FF-31D1DE9BF8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48F18-53E8-4A50-9C7A-DFAAF7EF4A63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47A15-E7E9-4B0A-B2FF-31D1DE9BF8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4644" y="5645321"/>
            <a:ext cx="9303941" cy="1744843"/>
          </a:xfrm>
        </p:spPr>
        <p:txBody>
          <a:bodyPr anchor="t"/>
          <a:lstStyle>
            <a:lvl1pPr algn="l">
              <a:defRPr sz="49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64644" y="3723554"/>
            <a:ext cx="9303941" cy="1921767"/>
          </a:xfrm>
        </p:spPr>
        <p:txBody>
          <a:bodyPr anchor="b"/>
          <a:lstStyle>
            <a:lvl1pPr marL="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1pPr>
            <a:lvl2pPr marL="56372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12745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3pPr>
            <a:lvl4pPr marL="169118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25491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81863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38236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94609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50982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48F18-53E8-4A50-9C7A-DFAAF7EF4A63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47A15-E7E9-4B0A-B2FF-31D1DE9BF8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47291" y="2049887"/>
            <a:ext cx="4834401" cy="5797842"/>
          </a:xfrm>
        </p:spPr>
        <p:txBody>
          <a:bodyPr/>
          <a:lstStyle>
            <a:lvl1pPr>
              <a:defRPr sz="3500"/>
            </a:lvl1pPr>
            <a:lvl2pPr>
              <a:defRPr sz="30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564121" y="2049887"/>
            <a:ext cx="4834401" cy="5797842"/>
          </a:xfrm>
        </p:spPr>
        <p:txBody>
          <a:bodyPr/>
          <a:lstStyle>
            <a:lvl1pPr>
              <a:defRPr sz="3500"/>
            </a:lvl1pPr>
            <a:lvl2pPr>
              <a:defRPr sz="30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48F18-53E8-4A50-9C7A-DFAAF7EF4A63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47A15-E7E9-4B0A-B2FF-31D1DE9BF8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7290" y="1966508"/>
            <a:ext cx="4836302" cy="819547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63728" indent="0">
              <a:buNone/>
              <a:defRPr sz="2500" b="1"/>
            </a:lvl2pPr>
            <a:lvl3pPr marL="1127455" indent="0">
              <a:buNone/>
              <a:defRPr sz="2200" b="1"/>
            </a:lvl3pPr>
            <a:lvl4pPr marL="1691183" indent="0">
              <a:buNone/>
              <a:defRPr sz="2000" b="1"/>
            </a:lvl4pPr>
            <a:lvl5pPr marL="2254910" indent="0">
              <a:buNone/>
              <a:defRPr sz="2000" b="1"/>
            </a:lvl5pPr>
            <a:lvl6pPr marL="2818638" indent="0">
              <a:buNone/>
              <a:defRPr sz="2000" b="1"/>
            </a:lvl6pPr>
            <a:lvl7pPr marL="3382366" indent="0">
              <a:buNone/>
              <a:defRPr sz="2000" b="1"/>
            </a:lvl7pPr>
            <a:lvl8pPr marL="3946093" indent="0">
              <a:buNone/>
              <a:defRPr sz="2000" b="1"/>
            </a:lvl8pPr>
            <a:lvl9pPr marL="4509821" indent="0">
              <a:buNone/>
              <a:defRPr sz="20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7290" y="2786055"/>
            <a:ext cx="4836302" cy="5061673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560322" y="1966508"/>
            <a:ext cx="4838201" cy="819547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63728" indent="0">
              <a:buNone/>
              <a:defRPr sz="2500" b="1"/>
            </a:lvl2pPr>
            <a:lvl3pPr marL="1127455" indent="0">
              <a:buNone/>
              <a:defRPr sz="2200" b="1"/>
            </a:lvl3pPr>
            <a:lvl4pPr marL="1691183" indent="0">
              <a:buNone/>
              <a:defRPr sz="2000" b="1"/>
            </a:lvl4pPr>
            <a:lvl5pPr marL="2254910" indent="0">
              <a:buNone/>
              <a:defRPr sz="2000" b="1"/>
            </a:lvl5pPr>
            <a:lvl6pPr marL="2818638" indent="0">
              <a:buNone/>
              <a:defRPr sz="2000" b="1"/>
            </a:lvl6pPr>
            <a:lvl7pPr marL="3382366" indent="0">
              <a:buNone/>
              <a:defRPr sz="2000" b="1"/>
            </a:lvl7pPr>
            <a:lvl8pPr marL="3946093" indent="0">
              <a:buNone/>
              <a:defRPr sz="2000" b="1"/>
            </a:lvl8pPr>
            <a:lvl9pPr marL="4509821" indent="0">
              <a:buNone/>
              <a:defRPr sz="20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560322" y="2786055"/>
            <a:ext cx="4838201" cy="5061673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48F18-53E8-4A50-9C7A-DFAAF7EF4A63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47A15-E7E9-4B0A-B2FF-31D1DE9BF8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48F18-53E8-4A50-9C7A-DFAAF7EF4A63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47A15-E7E9-4B0A-B2FF-31D1DE9BF8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48F18-53E8-4A50-9C7A-DFAAF7EF4A63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47A15-E7E9-4B0A-B2FF-31D1DE9BF8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7291" y="349782"/>
            <a:ext cx="3601097" cy="1488608"/>
          </a:xfrm>
        </p:spPr>
        <p:txBody>
          <a:bodyPr anchor="b"/>
          <a:lstStyle>
            <a:lvl1pPr algn="l">
              <a:defRPr sz="25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79509" y="349783"/>
            <a:ext cx="6119014" cy="7497946"/>
          </a:xfrm>
        </p:spPr>
        <p:txBody>
          <a:bodyPr/>
          <a:lstStyle>
            <a:lvl1pPr>
              <a:defRPr sz="3900"/>
            </a:lvl1pPr>
            <a:lvl2pPr>
              <a:defRPr sz="3500"/>
            </a:lvl2pPr>
            <a:lvl3pPr>
              <a:defRPr sz="30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47291" y="1838390"/>
            <a:ext cx="3601097" cy="6009339"/>
          </a:xfrm>
        </p:spPr>
        <p:txBody>
          <a:bodyPr/>
          <a:lstStyle>
            <a:lvl1pPr marL="0" indent="0">
              <a:buNone/>
              <a:defRPr sz="1700"/>
            </a:lvl1pPr>
            <a:lvl2pPr marL="563728" indent="0">
              <a:buNone/>
              <a:defRPr sz="1500"/>
            </a:lvl2pPr>
            <a:lvl3pPr marL="1127455" indent="0">
              <a:buNone/>
              <a:defRPr sz="1200"/>
            </a:lvl3pPr>
            <a:lvl4pPr marL="1691183" indent="0">
              <a:buNone/>
              <a:defRPr sz="1100"/>
            </a:lvl4pPr>
            <a:lvl5pPr marL="2254910" indent="0">
              <a:buNone/>
              <a:defRPr sz="1100"/>
            </a:lvl5pPr>
            <a:lvl6pPr marL="2818638" indent="0">
              <a:buNone/>
              <a:defRPr sz="1100"/>
            </a:lvl6pPr>
            <a:lvl7pPr marL="3382366" indent="0">
              <a:buNone/>
              <a:defRPr sz="1100"/>
            </a:lvl7pPr>
            <a:lvl8pPr marL="3946093" indent="0">
              <a:buNone/>
              <a:defRPr sz="1100"/>
            </a:lvl8pPr>
            <a:lvl9pPr marL="4509821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48F18-53E8-4A50-9C7A-DFAAF7EF4A63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47A15-E7E9-4B0A-B2FF-31D1DE9BF8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5456" y="6149657"/>
            <a:ext cx="6567488" cy="726002"/>
          </a:xfrm>
        </p:spPr>
        <p:txBody>
          <a:bodyPr anchor="b"/>
          <a:lstStyle>
            <a:lvl1pPr algn="l">
              <a:defRPr sz="25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145456" y="784976"/>
            <a:ext cx="6567488" cy="5271135"/>
          </a:xfrm>
        </p:spPr>
        <p:txBody>
          <a:bodyPr/>
          <a:lstStyle>
            <a:lvl1pPr marL="0" indent="0">
              <a:buNone/>
              <a:defRPr sz="3900"/>
            </a:lvl1pPr>
            <a:lvl2pPr marL="563728" indent="0">
              <a:buNone/>
              <a:defRPr sz="3500"/>
            </a:lvl2pPr>
            <a:lvl3pPr marL="1127455" indent="0">
              <a:buNone/>
              <a:defRPr sz="3000"/>
            </a:lvl3pPr>
            <a:lvl4pPr marL="1691183" indent="0">
              <a:buNone/>
              <a:defRPr sz="2500"/>
            </a:lvl4pPr>
            <a:lvl5pPr marL="2254910" indent="0">
              <a:buNone/>
              <a:defRPr sz="2500"/>
            </a:lvl5pPr>
            <a:lvl6pPr marL="2818638" indent="0">
              <a:buNone/>
              <a:defRPr sz="2500"/>
            </a:lvl6pPr>
            <a:lvl7pPr marL="3382366" indent="0">
              <a:buNone/>
              <a:defRPr sz="2500"/>
            </a:lvl7pPr>
            <a:lvl8pPr marL="3946093" indent="0">
              <a:buNone/>
              <a:defRPr sz="2500"/>
            </a:lvl8pPr>
            <a:lvl9pPr marL="4509821" indent="0">
              <a:buNone/>
              <a:defRPr sz="2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145456" y="6875659"/>
            <a:ext cx="6567488" cy="1031043"/>
          </a:xfrm>
        </p:spPr>
        <p:txBody>
          <a:bodyPr/>
          <a:lstStyle>
            <a:lvl1pPr marL="0" indent="0">
              <a:buNone/>
              <a:defRPr sz="1700"/>
            </a:lvl1pPr>
            <a:lvl2pPr marL="563728" indent="0">
              <a:buNone/>
              <a:defRPr sz="1500"/>
            </a:lvl2pPr>
            <a:lvl3pPr marL="1127455" indent="0">
              <a:buNone/>
              <a:defRPr sz="1200"/>
            </a:lvl3pPr>
            <a:lvl4pPr marL="1691183" indent="0">
              <a:buNone/>
              <a:defRPr sz="1100"/>
            </a:lvl4pPr>
            <a:lvl5pPr marL="2254910" indent="0">
              <a:buNone/>
              <a:defRPr sz="1100"/>
            </a:lvl5pPr>
            <a:lvl6pPr marL="2818638" indent="0">
              <a:buNone/>
              <a:defRPr sz="1100"/>
            </a:lvl6pPr>
            <a:lvl7pPr marL="3382366" indent="0">
              <a:buNone/>
              <a:defRPr sz="1100"/>
            </a:lvl7pPr>
            <a:lvl8pPr marL="3946093" indent="0">
              <a:buNone/>
              <a:defRPr sz="1100"/>
            </a:lvl8pPr>
            <a:lvl9pPr marL="4509821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48F18-53E8-4A50-9C7A-DFAAF7EF4A63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47A15-E7E9-4B0A-B2FF-31D1DE9BF8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7291" y="351816"/>
            <a:ext cx="9851232" cy="1464204"/>
          </a:xfrm>
          <a:prstGeom prst="rect">
            <a:avLst/>
          </a:prstGeom>
        </p:spPr>
        <p:txBody>
          <a:bodyPr vert="horz" lIns="112746" tIns="56373" rIns="112746" bIns="56373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7291" y="2049887"/>
            <a:ext cx="9851232" cy="5797842"/>
          </a:xfrm>
          <a:prstGeom prst="rect">
            <a:avLst/>
          </a:prstGeom>
        </p:spPr>
        <p:txBody>
          <a:bodyPr vert="horz" lIns="112746" tIns="56373" rIns="112746" bIns="56373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47291" y="8142603"/>
            <a:ext cx="2554023" cy="467732"/>
          </a:xfrm>
          <a:prstGeom prst="rect">
            <a:avLst/>
          </a:prstGeom>
        </p:spPr>
        <p:txBody>
          <a:bodyPr vert="horz" lIns="112746" tIns="56373" rIns="112746" bIns="56373" rtlCol="0" anchor="ctr"/>
          <a:lstStyle>
            <a:lvl1pPr algn="l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F48F18-53E8-4A50-9C7A-DFAAF7EF4A63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739820" y="8142603"/>
            <a:ext cx="3466174" cy="467732"/>
          </a:xfrm>
          <a:prstGeom prst="rect">
            <a:avLst/>
          </a:prstGeom>
        </p:spPr>
        <p:txBody>
          <a:bodyPr vert="horz" lIns="112746" tIns="56373" rIns="112746" bIns="56373" rtlCol="0" anchor="ctr"/>
          <a:lstStyle>
            <a:lvl1pPr algn="ct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844499" y="8142603"/>
            <a:ext cx="2554023" cy="467732"/>
          </a:xfrm>
          <a:prstGeom prst="rect">
            <a:avLst/>
          </a:prstGeom>
        </p:spPr>
        <p:txBody>
          <a:bodyPr vert="horz" lIns="112746" tIns="56373" rIns="112746" bIns="56373" rtlCol="0" anchor="ctr"/>
          <a:lstStyle>
            <a:lvl1pPr algn="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B47A15-E7E9-4B0A-B2FF-31D1DE9BF8C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127455" rtl="0" eaLnBrk="1" latinLnBrk="0" hangingPunct="1">
        <a:spcBef>
          <a:spcPct val="0"/>
        </a:spcBef>
        <a:buNone/>
        <a:defRPr sz="5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2796" indent="-422796" algn="l" defTabSz="1127455" rtl="0" eaLnBrk="1" latinLnBrk="0" hangingPunct="1">
        <a:spcBef>
          <a:spcPct val="20000"/>
        </a:spcBef>
        <a:buFont typeface="Arial" pitchFamily="34" charset="0"/>
        <a:buChar char="•"/>
        <a:defRPr sz="3900" kern="1200">
          <a:solidFill>
            <a:schemeClr val="tx1"/>
          </a:solidFill>
          <a:latin typeface="+mn-lt"/>
          <a:ea typeface="+mn-ea"/>
          <a:cs typeface="+mn-cs"/>
        </a:defRPr>
      </a:lvl1pPr>
      <a:lvl2pPr marL="916057" indent="-352330" algn="l" defTabSz="1127455" rtl="0" eaLnBrk="1" latinLnBrk="0" hangingPunct="1">
        <a:spcBef>
          <a:spcPct val="20000"/>
        </a:spcBef>
        <a:buFont typeface="Arial" pitchFamily="34" charset="0"/>
        <a:buChar char="–"/>
        <a:defRPr sz="3500" kern="1200">
          <a:solidFill>
            <a:schemeClr val="tx1"/>
          </a:solidFill>
          <a:latin typeface="+mn-lt"/>
          <a:ea typeface="+mn-ea"/>
          <a:cs typeface="+mn-cs"/>
        </a:defRPr>
      </a:lvl2pPr>
      <a:lvl3pPr marL="1409319" indent="-281864" algn="l" defTabSz="1127455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1973047" indent="-281864" algn="l" defTabSz="1127455" rtl="0" eaLnBrk="1" latinLnBrk="0" hangingPunct="1">
        <a:spcBef>
          <a:spcPct val="20000"/>
        </a:spcBef>
        <a:buFont typeface="Arial" pitchFamily="34" charset="0"/>
        <a:buChar char="–"/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36774" indent="-281864" algn="l" defTabSz="1127455" rtl="0" eaLnBrk="1" latinLnBrk="0" hangingPunct="1">
        <a:spcBef>
          <a:spcPct val="20000"/>
        </a:spcBef>
        <a:buFont typeface="Arial" pitchFamily="34" charset="0"/>
        <a:buChar char="»"/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100502" indent="-281864" algn="l" defTabSz="1127455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664229" indent="-281864" algn="l" defTabSz="1127455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227957" indent="-281864" algn="l" defTabSz="1127455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4791685" indent="-281864" algn="l" defTabSz="1127455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127455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63728" algn="l" defTabSz="1127455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127455" algn="l" defTabSz="1127455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91183" algn="l" defTabSz="1127455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54910" algn="l" defTabSz="1127455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818638" algn="l" defTabSz="1127455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82366" algn="l" defTabSz="1127455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946093" algn="l" defTabSz="1127455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509821" algn="l" defTabSz="1127455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Aleks\Downloads\mix_7m38s%20(audio-joiner.com).mp3" TargetMode="Externa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3-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0945813" cy="878522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15122" y="677836"/>
            <a:ext cx="9572692" cy="637067"/>
          </a:xfrm>
          <a:prstGeom prst="rect">
            <a:avLst/>
          </a:prstGeom>
        </p:spPr>
        <p:txBody>
          <a:bodyPr wrap="square" lIns="112746" tIns="56373" rIns="112746" bIns="56373">
            <a:spAutoFit/>
          </a:bodyPr>
          <a:lstStyle/>
          <a:p>
            <a:pPr algn="ctr"/>
            <a:r>
              <a:rPr lang="ru-RU" sz="17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МУНИЦИПАЛЬНОЕ БЮДЖЕТНОЕ ДОШКОЛЬНОЕ ОБРАЗОВАТЕЛЬНОЕ УЧРЕЖДЕНИЕ</a:t>
            </a:r>
            <a:br>
              <a:rPr lang="ru-RU" sz="17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17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«ДЕТСКИЙ САД КОМБИНИРОВАННОГО ВИДА № 582»</a:t>
            </a:r>
            <a:endParaRPr lang="ru-RU" sz="1700" dirty="0"/>
          </a:p>
        </p:txBody>
      </p:sp>
      <p:sp>
        <p:nvSpPr>
          <p:cNvPr id="6" name="Прямоугольник 5"/>
          <p:cNvSpPr/>
          <p:nvPr/>
        </p:nvSpPr>
        <p:spPr>
          <a:xfrm rot="10800000" flipV="1">
            <a:off x="2736450" y="7310917"/>
            <a:ext cx="5472907" cy="790955"/>
          </a:xfrm>
          <a:prstGeom prst="rect">
            <a:avLst/>
          </a:prstGeom>
        </p:spPr>
        <p:txBody>
          <a:bodyPr wrap="square" lIns="112746" tIns="56373" rIns="112746" bIns="56373">
            <a:spAutoFit/>
          </a:bodyPr>
          <a:lstStyle/>
          <a:p>
            <a:pPr algn="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 </a:t>
            </a:r>
          </a:p>
          <a:p>
            <a:pPr algn="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Горбунова Т. Ю.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368198" y="2470832"/>
            <a:ext cx="8636991" cy="3991832"/>
          </a:xfrm>
          <a:prstGeom prst="rect">
            <a:avLst/>
          </a:prstGeom>
        </p:spPr>
        <p:txBody>
          <a:bodyPr wrap="square" lIns="112746" tIns="56373" rIns="112746" bIns="56373">
            <a:sp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Segoe Print" panose="020006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      </a:t>
            </a:r>
          </a:p>
          <a:p>
            <a:r>
              <a:rPr lang="ru-RU" sz="54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Segoe Print" panose="020006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54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Segoe Print" panose="020006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ru-RU" sz="54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Segoe Script" pitchFamily="34" charset="0"/>
              </a:rPr>
              <a:t>«Путешествие по сказкам </a:t>
            </a:r>
            <a:r>
              <a:rPr lang="ru-RU" sz="5400" b="1" dirty="0" err="1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Segoe Script" pitchFamily="34" charset="0"/>
              </a:rPr>
              <a:t>В.Г.Сутеева</a:t>
            </a:r>
            <a:r>
              <a:rPr lang="ru-RU" sz="54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Segoe Script" pitchFamily="34" charset="0"/>
              </a:rPr>
              <a:t>»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(старшая компенсирующая группа)</a:t>
            </a:r>
          </a:p>
        </p:txBody>
      </p:sp>
      <p:pic>
        <p:nvPicPr>
          <p:cNvPr id="8" name="mix_7m38s (audio-joiner.com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10330690" y="392084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41"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98691" y="366023"/>
            <a:ext cx="3348432" cy="452401"/>
          </a:xfrm>
          <a:prstGeom prst="rect">
            <a:avLst/>
          </a:prstGeom>
        </p:spPr>
        <p:txBody>
          <a:bodyPr wrap="square" lIns="112746" tIns="56373" rIns="112746" bIns="56373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577" name="Rectangle 1"/>
          <p:cNvSpPr>
            <a:spLocks noChangeArrowheads="1"/>
          </p:cNvSpPr>
          <p:nvPr/>
        </p:nvSpPr>
        <p:spPr bwMode="auto">
          <a:xfrm rot="10800000" flipV="1">
            <a:off x="257930" y="697349"/>
            <a:ext cx="10287073" cy="4176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12746" tIns="56373" rIns="112746" bIns="56373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563728" algn="l"/>
              </a:tabLst>
            </a:pPr>
            <a:endParaRPr kumimoji="0" lang="ru-RU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563728" algn="l"/>
              </a:tabLst>
            </a:pP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результате работы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достигнуто</a:t>
            </a: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563728" algn="l"/>
              </a:tabLst>
            </a:pPr>
            <a:endParaRPr kumimoji="0" lang="ru-RU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563728" algn="l"/>
              </a:tabLst>
            </a:pP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Развитие диалогической и монологической речи, а так же коммуникативных способностей детей;</a:t>
            </a:r>
            <a:endParaRPr kumimoji="0" lang="ru-RU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563728" algn="l"/>
              </a:tabLst>
            </a:pP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Активизация словаря  и грамматического строя речи; </a:t>
            </a:r>
            <a:endParaRPr kumimoji="0" lang="ru-RU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563728" algn="l"/>
              </a:tabLst>
            </a:pP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Совершенствование восприятия и выразительности речи в сфере произношения;</a:t>
            </a:r>
            <a:endParaRPr kumimoji="0" lang="ru-RU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563728" algn="l"/>
              </a:tabLst>
            </a:pP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Развитие познавательных способностей;</a:t>
            </a:r>
            <a:endParaRPr kumimoji="0" lang="ru-RU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563728" algn="l"/>
              </a:tabLst>
            </a:pP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Развитие творческого воображения, мышления ;</a:t>
            </a:r>
            <a:endParaRPr kumimoji="0" lang="ru-RU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563728" algn="l"/>
              </a:tabLst>
            </a:pP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Развитие мелкой моторики;</a:t>
            </a:r>
            <a:endParaRPr kumimoji="0" lang="ru-RU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563728" algn="l"/>
              </a:tabLst>
            </a:pP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Обогащение эмоционально-чувственной сферы ребёнка.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563728" algn="l"/>
              </a:tabLst>
            </a:pPr>
            <a:endParaRPr lang="ru-RU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64bd3b4e2f623135eaa1c33512e5dbb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370" y="4892678"/>
            <a:ext cx="10072758" cy="31432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97"/>
          <a:stretch/>
        </p:blipFill>
        <p:spPr>
          <a:xfrm>
            <a:off x="5168614" y="0"/>
            <a:ext cx="5761164" cy="3742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46" b="24591"/>
          <a:stretch/>
        </p:blipFill>
        <p:spPr>
          <a:xfrm>
            <a:off x="0" y="3240484"/>
            <a:ext cx="8640960" cy="447574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76362" y="1080244"/>
            <a:ext cx="43924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«Мешок яблок».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05"/>
          <a:stretch/>
        </p:blipFill>
        <p:spPr>
          <a:xfrm>
            <a:off x="4225066" y="21221"/>
            <a:ext cx="6720747" cy="373982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27" b="17365"/>
          <a:stretch/>
        </p:blipFill>
        <p:spPr>
          <a:xfrm>
            <a:off x="0" y="3600524"/>
            <a:ext cx="10224990" cy="518470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06884" y="1460245"/>
            <a:ext cx="31683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«Под грибом».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4385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8" t="4264" r="3978"/>
          <a:stretch/>
        </p:blipFill>
        <p:spPr>
          <a:xfrm>
            <a:off x="27806" y="4287517"/>
            <a:ext cx="5777631" cy="449770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52426" y="1426249"/>
            <a:ext cx="3528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«Кот рыболов».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0854" y="13022"/>
            <a:ext cx="5564959" cy="7557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507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986" y="0"/>
            <a:ext cx="5952827" cy="446462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9" y="4464620"/>
            <a:ext cx="5760805" cy="432060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79" r="6250"/>
          <a:stretch/>
        </p:blipFill>
        <p:spPr>
          <a:xfrm>
            <a:off x="5778144" y="4464620"/>
            <a:ext cx="5349730" cy="403244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939" b="20231"/>
          <a:stretch/>
        </p:blipFill>
        <p:spPr>
          <a:xfrm>
            <a:off x="0" y="0"/>
            <a:ext cx="5400898" cy="4496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326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32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86626" y="3892546"/>
            <a:ext cx="2857520" cy="1928152"/>
          </a:xfrm>
          <a:prstGeom prst="rect">
            <a:avLst/>
          </a:prstGeom>
        </p:spPr>
      </p:pic>
      <p:pic>
        <p:nvPicPr>
          <p:cNvPr id="3" name="Рисунок 2" descr="IMG_325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1494956" y="1441076"/>
            <a:ext cx="2169421" cy="2357454"/>
          </a:xfrm>
          <a:prstGeom prst="rect">
            <a:avLst/>
          </a:prstGeom>
        </p:spPr>
      </p:pic>
      <p:pic>
        <p:nvPicPr>
          <p:cNvPr id="4" name="Рисунок 3" descr="IMG_324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43750" y="6107124"/>
            <a:ext cx="3286148" cy="2190766"/>
          </a:xfrm>
          <a:prstGeom prst="rect">
            <a:avLst/>
          </a:prstGeom>
        </p:spPr>
      </p:pic>
      <p:pic>
        <p:nvPicPr>
          <p:cNvPr id="5" name="Рисунок 4" descr="IMG_324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115716" y="3606794"/>
            <a:ext cx="5187154" cy="345810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86626" y="749274"/>
            <a:ext cx="29289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Пальчиковый театр</a:t>
            </a:r>
          </a:p>
          <a:p>
            <a:pPr algn="ctr"/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«Мешок яблок»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 flipH="1">
            <a:off x="6518753" y="2392348"/>
            <a:ext cx="238317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Театр на шпажках «Кто сказал мяу» 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50270" y="749274"/>
            <a:ext cx="3245273" cy="452401"/>
          </a:xfrm>
          <a:prstGeom prst="rect">
            <a:avLst/>
          </a:prstGeom>
        </p:spPr>
        <p:txBody>
          <a:bodyPr wrap="square" lIns="112746" tIns="56373" rIns="112746" bIns="56373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43684" y="1677968"/>
            <a:ext cx="9929882" cy="5869269"/>
          </a:xfrm>
          <a:prstGeom prst="rect">
            <a:avLst/>
          </a:prstGeom>
        </p:spPr>
        <p:txBody>
          <a:bodyPr wrap="square" lIns="112746" tIns="56373" rIns="112746" bIns="56373">
            <a:spAutoFit/>
          </a:bodyPr>
          <a:lstStyle/>
          <a:p>
            <a:pPr algn="just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Владимир Григорьевич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Сутеев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известный художник и писатель, кинорежиссёр и сценарист-мультипликатор. Наше время зачастую называют сухим, чёрствым и бездушным. Но ведь самые добрые начала формируются с детства. С первой книжкой, с первой картинкой, с первой улыбкой. Ни один малыш не вырос  без картинок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Сутеева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! Небо там голубое, травка зелёная, цыплёнок и солнышко жёлтые, котята белые, чёрные, серые, а персонажи своим поведением напоминают самого малыша и этим вызывают любовь и доверие. Художник хотел, чтобы ребёнок рос среди шуток и веселья, «тогда и трудиться будет легче». 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«Чем больше улыбок, тем больше пользы», - говорил себе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В.Г.Сутеев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сочиняя очередной сюжет. Соединение незамысловатого текста и смешных рисунков может объяснить детям простые истины гораздо понятнее, чем длинные нотации. А когда эти рисунки можно увидеть на экранах телевизоров, компьютерных мониторах, что немаловажно для детей, чуть ли не рождающихся с клавиатурой в руках, - это просто здорово! Все это -  творчество Владимира Григорьевича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Сутеева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77097" y="820712"/>
            <a:ext cx="3078531" cy="1468064"/>
          </a:xfrm>
          <a:prstGeom prst="rect">
            <a:avLst/>
          </a:prstGeom>
        </p:spPr>
        <p:txBody>
          <a:bodyPr wrap="square" lIns="112746" tIns="56373" rIns="112746" bIns="56373">
            <a:spAutoFit/>
          </a:bodyPr>
          <a:lstStyle/>
          <a:p>
            <a:pPr algn="ctr"/>
            <a:endParaRPr lang="ru-RU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 algn="ctr"/>
            <a:endParaRPr lang="ru-RU" b="1" dirty="0" smtClean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4080" y="1606529"/>
            <a:ext cx="7525280" cy="4176498"/>
          </a:xfrm>
          <a:prstGeom prst="rect">
            <a:avLst/>
          </a:prstGeom>
        </p:spPr>
        <p:txBody>
          <a:bodyPr wrap="square" lIns="112746" tIns="56373" rIns="112746" bIns="56373">
            <a:spAutoFit/>
          </a:bodyPr>
          <a:lstStyle/>
          <a:p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Расширить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кругозор детей путём ознакомления со сказками  и историями из книг В.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Сутеева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" pitchFamily="2" charset="2"/>
              <a:buChar char="§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Совершенствовать связную (диалогическую) речь, интонационную выразительность, умение анализировать и обобщать.</a:t>
            </a:r>
          </a:p>
          <a:p>
            <a:pPr>
              <a:buFont typeface="Wingdings" pitchFamily="2" charset="2"/>
              <a:buChar char="§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Воспитывать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артистические качества, раскрывать творческий потенциал детей.</a:t>
            </a:r>
          </a:p>
          <a:p>
            <a:pPr>
              <a:buFont typeface="Wingdings" pitchFamily="2" charset="2"/>
              <a:buChar char="§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Воспитывать нравственные качества, через анализ содержания произведений В.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Сутеева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" pitchFamily="2" charset="2"/>
              <a:buChar char="§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Воспитывать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детях интерес к сказкам, желание читать книги и сочинять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сказки.</a:t>
            </a:r>
            <a:endParaRPr lang="ru-RU" dirty="0"/>
          </a:p>
        </p:txBody>
      </p:sp>
      <p:pic>
        <p:nvPicPr>
          <p:cNvPr id="5" name="Рисунок 4" descr="64bd3b4e2f623135eaa1c33512e5dbb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684" y="5464182"/>
            <a:ext cx="9644130" cy="30003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64394" y="692970"/>
            <a:ext cx="871296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Познакомить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детей с произведениями и изобразительным творчеством Владимира Григорьевича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Сутеева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19076" y="677836"/>
            <a:ext cx="4507662" cy="452401"/>
          </a:xfrm>
          <a:prstGeom prst="rect">
            <a:avLst/>
          </a:prstGeom>
        </p:spPr>
        <p:txBody>
          <a:bodyPr wrap="square" lIns="112746" tIns="56373" rIns="112746" bIns="56373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98565" y="1606530"/>
            <a:ext cx="8551476" cy="3837943"/>
          </a:xfrm>
          <a:prstGeom prst="rect">
            <a:avLst/>
          </a:prstGeom>
        </p:spPr>
        <p:txBody>
          <a:bodyPr wrap="square" lIns="112746" tIns="56373" rIns="112746" bIns="56373">
            <a:spAutoFit/>
          </a:bodyPr>
          <a:lstStyle/>
          <a:p>
            <a:pPr marL="352330" indent="-352330">
              <a:buFontTx/>
              <a:buChar char="-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принцип интеграции основных образовательных областей в различных видах детской деятельности</a:t>
            </a:r>
          </a:p>
          <a:p>
            <a:pPr marL="352330" indent="-352330">
              <a:buFontTx/>
              <a:buChar char="-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принцип системности и последовательности</a:t>
            </a:r>
          </a:p>
          <a:p>
            <a:pPr marL="352330" indent="-352330">
              <a:buFontTx/>
              <a:buChar char="-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учет возрастных особенностей детей</a:t>
            </a:r>
          </a:p>
          <a:p>
            <a:pPr marL="352330" indent="-352330">
              <a:buFontTx/>
              <a:buChar char="-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взаимодействие с семьями воспитанников</a:t>
            </a:r>
          </a:p>
          <a:p>
            <a:pPr marL="352330" indent="-352330">
              <a:buFontTx/>
              <a:buChar char="-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максимальная ориентация на творчество детей, на развитие психофизических ощущений, раскрепощение и индивидуализация личности</a:t>
            </a:r>
          </a:p>
          <a:p>
            <a:pPr marL="352330" indent="-352330">
              <a:buFontTx/>
              <a:buChar char="-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поддержка детской инициативы</a:t>
            </a:r>
          </a:p>
          <a:p>
            <a:pPr marL="352330" indent="-352330">
              <a:buFontTx/>
              <a:buChar char="-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постепенная подача материала от простого к сложному;</a:t>
            </a:r>
          </a:p>
          <a:p>
            <a:pPr marL="352330" indent="-352330">
              <a:buFontTx/>
              <a:buChar char="-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частое повторение усвоенных правил и норм.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64bd3b4e2f623135eaa1c33512e5dbb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370" y="5535620"/>
            <a:ext cx="10072758" cy="29289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940624" y="1892282"/>
            <a:ext cx="10005189" cy="3053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12746" tIns="56373" rIns="112746" bIns="56373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tabLst>
                <a:tab pos="563728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Выразительное чтение педагога.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tabLst>
                <a:tab pos="563728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Образное рассказывание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tabLst>
                <a:tab pos="563728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Беседы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tabLst>
                <a:tab pos="563728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Игры-беседы с куклами-персонажами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tabLst>
                <a:tab pos="563728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Детские поделки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tabLst>
                <a:tab pos="563728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Пальчиковый театр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tabLst>
                <a:tab pos="563728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Организованные   ролевые игры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tabLst>
                <a:tab pos="563728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Драматизация сказок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563728" algn="l"/>
              </a:tabLst>
            </a:pPr>
            <a:r>
              <a:rPr lang="ru-RU" sz="15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19155" y="963588"/>
            <a:ext cx="4008768" cy="452401"/>
          </a:xfrm>
          <a:prstGeom prst="rect">
            <a:avLst/>
          </a:prstGeom>
        </p:spPr>
        <p:txBody>
          <a:bodyPr wrap="square" lIns="112746" tIns="56373" rIns="112746" bIns="56373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563728" algn="l"/>
              </a:tabLst>
            </a:pPr>
            <a:r>
              <a:rPr kumimoji="0" lang="ru-RU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ФОРМЫ</a:t>
            </a:r>
            <a:r>
              <a:rPr kumimoji="0" lang="ru-RU" b="1" i="0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МЕТОДЫ:</a:t>
            </a:r>
            <a:endParaRPr lang="ru-RU" sz="13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0bf36c6c2e4ba8f04a8fa17e64935665--illustrators-russi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1600" y="1892282"/>
            <a:ext cx="3905244" cy="5943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0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8064" y="5106992"/>
            <a:ext cx="3848100" cy="2667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17576" y="749274"/>
            <a:ext cx="3910662" cy="790955"/>
          </a:xfrm>
          <a:prstGeom prst="rect">
            <a:avLst/>
          </a:prstGeom>
        </p:spPr>
        <p:txBody>
          <a:bodyPr wrap="square" lIns="112746" tIns="56373" rIns="112746" bIns="56373">
            <a:spAutoFit/>
          </a:bodyPr>
          <a:lstStyle/>
          <a:p>
            <a:pPr algn="ctr"/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ПРОГНОЗИРУЕМЫЙ РЕЗУЛЬТАТ: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5121" y="1892282"/>
            <a:ext cx="9646611" cy="3499389"/>
          </a:xfrm>
          <a:prstGeom prst="rect">
            <a:avLst/>
          </a:prstGeom>
        </p:spPr>
        <p:txBody>
          <a:bodyPr wrap="square" lIns="112746" tIns="56373" rIns="112746" bIns="56373">
            <a:spAutoFit/>
          </a:bodyPr>
          <a:lstStyle/>
          <a:p>
            <a:pPr lvl="0">
              <a:buFont typeface="Wingdings" pitchFamily="2" charset="2"/>
              <a:buChar char="§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Развитие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диалогической и монологической речи, а так же коммуникативных способностей детей.</a:t>
            </a:r>
          </a:p>
          <a:p>
            <a:pPr lvl="0">
              <a:buFont typeface="Wingdings" pitchFamily="2" charset="2"/>
              <a:buChar char="§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Активизация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словаря  и грамматического строя речи </a:t>
            </a:r>
          </a:p>
          <a:p>
            <a:pPr lvl="0">
              <a:buFont typeface="Wingdings" pitchFamily="2" charset="2"/>
              <a:buChar char="§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Совершенствование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восприятия и выразительности речи в сфере произношения</a:t>
            </a:r>
          </a:p>
          <a:p>
            <a:pPr lvl="0">
              <a:buFont typeface="Wingdings" pitchFamily="2" charset="2"/>
              <a:buChar char="§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Развитие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познавательных способностей;</a:t>
            </a:r>
          </a:p>
          <a:p>
            <a:pPr lvl="0">
              <a:buFont typeface="Wingdings" pitchFamily="2" charset="2"/>
              <a:buChar char="§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Развитие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творческого воображения, мышления </a:t>
            </a:r>
          </a:p>
          <a:p>
            <a:pPr lvl="0">
              <a:buFont typeface="Wingdings" pitchFamily="2" charset="2"/>
              <a:buChar char="§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Развивать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мелкую моторику;</a:t>
            </a:r>
          </a:p>
          <a:p>
            <a:pPr lvl="0">
              <a:buFont typeface="Wingdings" pitchFamily="2" charset="2"/>
              <a:buChar char="§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Создание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занятии благоприятной психологической атмосферы, обогащение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эмоционально-чувственной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сферы ребёнка.</a:t>
            </a:r>
          </a:p>
        </p:txBody>
      </p:sp>
      <p:pic>
        <p:nvPicPr>
          <p:cNvPr id="5" name="Рисунок 4" descr="64bd3b4e2f623135eaa1c33512e5dbb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370" y="5535620"/>
            <a:ext cx="10072758" cy="29289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78949" y="749274"/>
            <a:ext cx="2987915" cy="452401"/>
          </a:xfrm>
          <a:prstGeom prst="rect">
            <a:avLst/>
          </a:prstGeom>
        </p:spPr>
        <p:txBody>
          <a:bodyPr wrap="square" lIns="112746" tIns="56373" rIns="112746" bIns="56373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РЕАЛИЗАЦИЯ: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400808" y="1892282"/>
            <a:ext cx="10545005" cy="28222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12746" tIns="56373" rIns="112746" bIns="56373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1 этапе (подготовительном) :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Подбор книг и иллюстраций по сказкам В.Г.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Сутеева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Подготовка оборудования к занятиям по художественной литературе.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Оформление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книжного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уголка в группе по сказкам В.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Сутеева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Разработка консультаций и анкет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для родителей.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64bd3b4e2f623135eaa1c33512e5dbb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370" y="4178298"/>
            <a:ext cx="10072758" cy="42862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400809" y="651434"/>
            <a:ext cx="9858444" cy="79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12746" tIns="56373" rIns="112746" bIns="56373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 время 2 этапа (практического)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осуществлялись различные виды совместной деятельности педагога и детей: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Просмотр мультфильмов по сказкам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В.Г.Сутеева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Проведение 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НОД.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Проведение  продуктивной деятельности по сказкам В. Г.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Сутеева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Игра-викторина «Разные колеса»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Выставка книг в книжном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центре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группы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 сказкам В. Г.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Сутеева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Анкетирование для родителей «Книга в вашей семье».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 В анкетировании принимало 21 человек, все ответили, что чтение книг важно для всестороннего развития ребёнка. Большинство семей имеют дома «мини-библиотеки» по детской художественной литературе. Книги покупают, случайно увидев красочную обложку, или по просьбе ребёнка. После прочтения какого- либо произведения, обсуждение и беседы по прочитанному не проводятся.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Родители понимают важность и значимость этой работы с детьми, но в современном ритме жизни не могут достаточно уделять времени чтению детям книг.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Проанализировав анкеты и побеседовав с родителями, мы (родители и педагоги нашей группы, решили работать над этой проблемой вместе, сообща. Родители будут прислушиваться к рекомендациям педагогов в подборе и чтении художественной литературы для чтения в семье.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Консультации для родителей.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615121" y="1542856"/>
            <a:ext cx="9715569" cy="1129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12746" tIns="56373" rIns="112746" bIns="56373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3 этапе (итоговом) было проведено: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Драматизация сказки «Под грибом».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9" name="Рисунок 8" descr="ррр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8064" y="5178430"/>
            <a:ext cx="2662239" cy="310767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646" b="36032"/>
          <a:stretch/>
        </p:blipFill>
        <p:spPr>
          <a:xfrm>
            <a:off x="5760938" y="1296268"/>
            <a:ext cx="5184875" cy="306590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513" b="36899"/>
          <a:stretch/>
        </p:blipFill>
        <p:spPr>
          <a:xfrm>
            <a:off x="4464794" y="4731041"/>
            <a:ext cx="5643421" cy="31251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</TotalTime>
  <Words>467</Words>
  <Application>Microsoft Office PowerPoint</Application>
  <PresentationFormat>Произвольный</PresentationFormat>
  <Paragraphs>86</Paragraphs>
  <Slides>15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Aleks</dc:creator>
  <cp:lastModifiedBy>DS-582</cp:lastModifiedBy>
  <cp:revision>32</cp:revision>
  <dcterms:created xsi:type="dcterms:W3CDTF">2018-04-22T07:29:44Z</dcterms:created>
  <dcterms:modified xsi:type="dcterms:W3CDTF">2021-03-30T09:28:19Z</dcterms:modified>
</cp:coreProperties>
</file>