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7" r:id="rId12"/>
    <p:sldId id="282" r:id="rId13"/>
    <p:sldId id="284" r:id="rId14"/>
    <p:sldId id="283" r:id="rId15"/>
    <p:sldId id="281" r:id="rId16"/>
  </p:sldIdLst>
  <p:sldSz cx="10945813" cy="8785225"/>
  <p:notesSz cx="6858000" cy="9144000"/>
  <p:defaultTextStyle>
    <a:defPPr>
      <a:defRPr lang="ru-RU"/>
    </a:defPPr>
    <a:lvl1pPr marL="0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3728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27455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91183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54910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18638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82366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46093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09821" algn="l" defTabSz="1127455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674" y="-192"/>
      </p:cViewPr>
      <p:guideLst>
        <p:guide orient="horz" pos="2767"/>
        <p:guide pos="3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0936" y="2729115"/>
            <a:ext cx="9303941" cy="18831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1872" y="4978294"/>
            <a:ext cx="7662069" cy="22451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7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1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4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82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46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9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935714" y="351817"/>
            <a:ext cx="2462808" cy="74959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47290" y="351817"/>
            <a:ext cx="7205994" cy="74959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644" y="5645321"/>
            <a:ext cx="9303941" cy="1744843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4644" y="3723554"/>
            <a:ext cx="9303941" cy="192176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37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274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118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5491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186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8236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4609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098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47291" y="2049887"/>
            <a:ext cx="4834401" cy="579784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64121" y="2049887"/>
            <a:ext cx="4834401" cy="5797842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290" y="1966508"/>
            <a:ext cx="4836302" cy="819547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3728" indent="0">
              <a:buNone/>
              <a:defRPr sz="2500" b="1"/>
            </a:lvl2pPr>
            <a:lvl3pPr marL="1127455" indent="0">
              <a:buNone/>
              <a:defRPr sz="2200" b="1"/>
            </a:lvl3pPr>
            <a:lvl4pPr marL="1691183" indent="0">
              <a:buNone/>
              <a:defRPr sz="2000" b="1"/>
            </a:lvl4pPr>
            <a:lvl5pPr marL="2254910" indent="0">
              <a:buNone/>
              <a:defRPr sz="2000" b="1"/>
            </a:lvl5pPr>
            <a:lvl6pPr marL="2818638" indent="0">
              <a:buNone/>
              <a:defRPr sz="2000" b="1"/>
            </a:lvl6pPr>
            <a:lvl7pPr marL="3382366" indent="0">
              <a:buNone/>
              <a:defRPr sz="2000" b="1"/>
            </a:lvl7pPr>
            <a:lvl8pPr marL="3946093" indent="0">
              <a:buNone/>
              <a:defRPr sz="2000" b="1"/>
            </a:lvl8pPr>
            <a:lvl9pPr marL="4509821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7290" y="2786055"/>
            <a:ext cx="4836302" cy="506167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60322" y="1966508"/>
            <a:ext cx="4838201" cy="819547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3728" indent="0">
              <a:buNone/>
              <a:defRPr sz="2500" b="1"/>
            </a:lvl2pPr>
            <a:lvl3pPr marL="1127455" indent="0">
              <a:buNone/>
              <a:defRPr sz="2200" b="1"/>
            </a:lvl3pPr>
            <a:lvl4pPr marL="1691183" indent="0">
              <a:buNone/>
              <a:defRPr sz="2000" b="1"/>
            </a:lvl4pPr>
            <a:lvl5pPr marL="2254910" indent="0">
              <a:buNone/>
              <a:defRPr sz="2000" b="1"/>
            </a:lvl5pPr>
            <a:lvl6pPr marL="2818638" indent="0">
              <a:buNone/>
              <a:defRPr sz="2000" b="1"/>
            </a:lvl6pPr>
            <a:lvl7pPr marL="3382366" indent="0">
              <a:buNone/>
              <a:defRPr sz="2000" b="1"/>
            </a:lvl7pPr>
            <a:lvl8pPr marL="3946093" indent="0">
              <a:buNone/>
              <a:defRPr sz="2000" b="1"/>
            </a:lvl8pPr>
            <a:lvl9pPr marL="4509821" indent="0">
              <a:buNone/>
              <a:defRPr sz="20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60322" y="2786055"/>
            <a:ext cx="4838201" cy="5061673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349782"/>
            <a:ext cx="3601097" cy="148860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79509" y="349783"/>
            <a:ext cx="6119014" cy="7497946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7291" y="1838390"/>
            <a:ext cx="3601097" cy="6009339"/>
          </a:xfrm>
        </p:spPr>
        <p:txBody>
          <a:bodyPr/>
          <a:lstStyle>
            <a:lvl1pPr marL="0" indent="0">
              <a:buNone/>
              <a:defRPr sz="1700"/>
            </a:lvl1pPr>
            <a:lvl2pPr marL="563728" indent="0">
              <a:buNone/>
              <a:defRPr sz="1500"/>
            </a:lvl2pPr>
            <a:lvl3pPr marL="1127455" indent="0">
              <a:buNone/>
              <a:defRPr sz="1200"/>
            </a:lvl3pPr>
            <a:lvl4pPr marL="1691183" indent="0">
              <a:buNone/>
              <a:defRPr sz="1100"/>
            </a:lvl4pPr>
            <a:lvl5pPr marL="2254910" indent="0">
              <a:buNone/>
              <a:defRPr sz="1100"/>
            </a:lvl5pPr>
            <a:lvl6pPr marL="2818638" indent="0">
              <a:buNone/>
              <a:defRPr sz="1100"/>
            </a:lvl6pPr>
            <a:lvl7pPr marL="3382366" indent="0">
              <a:buNone/>
              <a:defRPr sz="1100"/>
            </a:lvl7pPr>
            <a:lvl8pPr marL="3946093" indent="0">
              <a:buNone/>
              <a:defRPr sz="1100"/>
            </a:lvl8pPr>
            <a:lvl9pPr marL="450982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5456" y="6149657"/>
            <a:ext cx="6567488" cy="726002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45456" y="784976"/>
            <a:ext cx="6567488" cy="5271135"/>
          </a:xfrm>
        </p:spPr>
        <p:txBody>
          <a:bodyPr/>
          <a:lstStyle>
            <a:lvl1pPr marL="0" indent="0">
              <a:buNone/>
              <a:defRPr sz="3900"/>
            </a:lvl1pPr>
            <a:lvl2pPr marL="563728" indent="0">
              <a:buNone/>
              <a:defRPr sz="3500"/>
            </a:lvl2pPr>
            <a:lvl3pPr marL="1127455" indent="0">
              <a:buNone/>
              <a:defRPr sz="3000"/>
            </a:lvl3pPr>
            <a:lvl4pPr marL="1691183" indent="0">
              <a:buNone/>
              <a:defRPr sz="2500"/>
            </a:lvl4pPr>
            <a:lvl5pPr marL="2254910" indent="0">
              <a:buNone/>
              <a:defRPr sz="2500"/>
            </a:lvl5pPr>
            <a:lvl6pPr marL="2818638" indent="0">
              <a:buNone/>
              <a:defRPr sz="2500"/>
            </a:lvl6pPr>
            <a:lvl7pPr marL="3382366" indent="0">
              <a:buNone/>
              <a:defRPr sz="2500"/>
            </a:lvl7pPr>
            <a:lvl8pPr marL="3946093" indent="0">
              <a:buNone/>
              <a:defRPr sz="2500"/>
            </a:lvl8pPr>
            <a:lvl9pPr marL="4509821" indent="0">
              <a:buNone/>
              <a:defRPr sz="2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45456" y="6875659"/>
            <a:ext cx="6567488" cy="1031043"/>
          </a:xfrm>
        </p:spPr>
        <p:txBody>
          <a:bodyPr/>
          <a:lstStyle>
            <a:lvl1pPr marL="0" indent="0">
              <a:buNone/>
              <a:defRPr sz="1700"/>
            </a:lvl1pPr>
            <a:lvl2pPr marL="563728" indent="0">
              <a:buNone/>
              <a:defRPr sz="1500"/>
            </a:lvl2pPr>
            <a:lvl3pPr marL="1127455" indent="0">
              <a:buNone/>
              <a:defRPr sz="1200"/>
            </a:lvl3pPr>
            <a:lvl4pPr marL="1691183" indent="0">
              <a:buNone/>
              <a:defRPr sz="1100"/>
            </a:lvl4pPr>
            <a:lvl5pPr marL="2254910" indent="0">
              <a:buNone/>
              <a:defRPr sz="1100"/>
            </a:lvl5pPr>
            <a:lvl6pPr marL="2818638" indent="0">
              <a:buNone/>
              <a:defRPr sz="1100"/>
            </a:lvl6pPr>
            <a:lvl7pPr marL="3382366" indent="0">
              <a:buNone/>
              <a:defRPr sz="1100"/>
            </a:lvl7pPr>
            <a:lvl8pPr marL="3946093" indent="0">
              <a:buNone/>
              <a:defRPr sz="1100"/>
            </a:lvl8pPr>
            <a:lvl9pPr marL="4509821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91" y="351816"/>
            <a:ext cx="9851232" cy="1464204"/>
          </a:xfrm>
          <a:prstGeom prst="rect">
            <a:avLst/>
          </a:prstGeom>
        </p:spPr>
        <p:txBody>
          <a:bodyPr vert="horz" lIns="112746" tIns="56373" rIns="112746" bIns="5637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291" y="2049887"/>
            <a:ext cx="9851232" cy="5797842"/>
          </a:xfrm>
          <a:prstGeom prst="rect">
            <a:avLst/>
          </a:prstGeom>
        </p:spPr>
        <p:txBody>
          <a:bodyPr vert="horz" lIns="112746" tIns="56373" rIns="112746" bIns="5637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47291" y="8142603"/>
            <a:ext cx="2554023" cy="467732"/>
          </a:xfrm>
          <a:prstGeom prst="rect">
            <a:avLst/>
          </a:prstGeom>
        </p:spPr>
        <p:txBody>
          <a:bodyPr vert="horz" lIns="112746" tIns="56373" rIns="112746" bIns="56373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48F18-53E8-4A50-9C7A-DFAAF7EF4A63}" type="datetimeFigureOut">
              <a:rPr lang="ru-RU" smtClean="0"/>
              <a:pPr/>
              <a:t>30.03.2021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739820" y="8142603"/>
            <a:ext cx="3466174" cy="467732"/>
          </a:xfrm>
          <a:prstGeom prst="rect">
            <a:avLst/>
          </a:prstGeom>
        </p:spPr>
        <p:txBody>
          <a:bodyPr vert="horz" lIns="112746" tIns="56373" rIns="112746" bIns="56373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844499" y="8142603"/>
            <a:ext cx="2554023" cy="467732"/>
          </a:xfrm>
          <a:prstGeom prst="rect">
            <a:avLst/>
          </a:prstGeom>
        </p:spPr>
        <p:txBody>
          <a:bodyPr vert="horz" lIns="112746" tIns="56373" rIns="112746" bIns="56373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47A15-E7E9-4B0A-B2FF-31D1DE9BF8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27455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2796" indent="-422796" algn="l" defTabSz="1127455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16057" indent="-352330" algn="l" defTabSz="1127455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319" indent="-281864" algn="l" defTabSz="112745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73047" indent="-281864" algn="l" defTabSz="1127455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36774" indent="-281864" algn="l" defTabSz="1127455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00502" indent="-281864" algn="l" defTabSz="112745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64229" indent="-281864" algn="l" defTabSz="112745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27957" indent="-281864" algn="l" defTabSz="112745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791685" indent="-281864" algn="l" defTabSz="112745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3728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455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1183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54910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8638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82366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46093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09821" algn="l" defTabSz="1127455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leks\Downloads\mix_7m38s%20(audio-joiner.com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45813" cy="87852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5122" y="677836"/>
            <a:ext cx="9572692" cy="637067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КОМБИНИРОВАННОГО ВИДА № 582»</a:t>
            </a:r>
            <a:endParaRPr lang="ru-RU" sz="1700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736450" y="7310917"/>
            <a:ext cx="5472907" cy="790955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Горбунова Т. 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68198" y="2470832"/>
            <a:ext cx="8636991" cy="3991832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</a:p>
          <a:p>
            <a:r>
              <a:rPr lang="ru-RU" sz="54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Script" pitchFamily="34" charset="0"/>
              </a:rPr>
              <a:t>«Путешествие по сказкам </a:t>
            </a:r>
            <a:r>
              <a:rPr lang="ru-RU" sz="5400" b="1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Script" pitchFamily="34" charset="0"/>
              </a:rPr>
              <a:t>В.Г.Сутеева</a:t>
            </a:r>
            <a:r>
              <a:rPr lang="ru-RU" sz="54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Segoe Script" pitchFamily="34" charset="0"/>
              </a:rPr>
              <a:t>»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(старшая компенсирующая группа)</a:t>
            </a:r>
          </a:p>
        </p:txBody>
      </p:sp>
      <p:pic>
        <p:nvPicPr>
          <p:cNvPr id="8" name="mix_7m38s (audio-joiner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0330690" y="3920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1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8691" y="366023"/>
            <a:ext cx="3348432" cy="452401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 rot="10800000" flipV="1">
            <a:off x="257930" y="697349"/>
            <a:ext cx="10287073" cy="417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746" tIns="56373" rIns="112746" bIns="5637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работы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достигнуто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диалогической и монологической речи, а так же коммуникативных способностей детей;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Активизация словаря  и грамматического строя речи; 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Совершенствование восприятия и выразительности речи в сфере произношения;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познавательных способностей;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творческого воображения, мышления ;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мелкой моторики;</a:t>
            </a:r>
            <a:endParaRPr kumimoji="0" lang="ru-RU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63728" algn="l"/>
              </a:tabLst>
            </a:pPr>
            <a:r>
              <a:rPr kumimoji="0" lang="ru-RU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Обогащение эмоционально-чувственной сферы ребёнка.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64bd3b4e2f623135eaa1c33512e5dbb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0" y="4892678"/>
            <a:ext cx="10072758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/>
          <a:stretch/>
        </p:blipFill>
        <p:spPr>
          <a:xfrm>
            <a:off x="5168614" y="0"/>
            <a:ext cx="5761164" cy="3742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6" b="24591"/>
          <a:stretch/>
        </p:blipFill>
        <p:spPr>
          <a:xfrm>
            <a:off x="0" y="3240484"/>
            <a:ext cx="8640960" cy="4475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6362" y="1080244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«Мешок яблок».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5"/>
          <a:stretch/>
        </p:blipFill>
        <p:spPr>
          <a:xfrm>
            <a:off x="4225066" y="21221"/>
            <a:ext cx="6720747" cy="37398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7" b="17365"/>
          <a:stretch/>
        </p:blipFill>
        <p:spPr>
          <a:xfrm>
            <a:off x="0" y="3600524"/>
            <a:ext cx="10224990" cy="51847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884" y="1460245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 грибом».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8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4264" r="3978"/>
          <a:stretch/>
        </p:blipFill>
        <p:spPr>
          <a:xfrm>
            <a:off x="27806" y="4287517"/>
            <a:ext cx="5777631" cy="4497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426" y="1426249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«Кот рыболов».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854" y="13022"/>
            <a:ext cx="5564959" cy="75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0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6" y="0"/>
            <a:ext cx="5952827" cy="44646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" y="4464620"/>
            <a:ext cx="5760805" cy="43206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9" r="6250"/>
          <a:stretch/>
        </p:blipFill>
        <p:spPr>
          <a:xfrm>
            <a:off x="5778144" y="4464620"/>
            <a:ext cx="5349730" cy="40324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9" b="20231"/>
          <a:stretch/>
        </p:blipFill>
        <p:spPr>
          <a:xfrm>
            <a:off x="0" y="0"/>
            <a:ext cx="5400898" cy="449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26" y="3892546"/>
            <a:ext cx="2857520" cy="1928152"/>
          </a:xfrm>
          <a:prstGeom prst="rect">
            <a:avLst/>
          </a:prstGeom>
        </p:spPr>
      </p:pic>
      <p:pic>
        <p:nvPicPr>
          <p:cNvPr id="3" name="Рисунок 2" descr="IMG_32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94956" y="1441076"/>
            <a:ext cx="2169421" cy="2357454"/>
          </a:xfrm>
          <a:prstGeom prst="rect">
            <a:avLst/>
          </a:prstGeom>
        </p:spPr>
      </p:pic>
      <p:pic>
        <p:nvPicPr>
          <p:cNvPr id="4" name="Рисунок 3" descr="IMG_32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750" y="6107124"/>
            <a:ext cx="3286148" cy="2190766"/>
          </a:xfrm>
          <a:prstGeom prst="rect">
            <a:avLst/>
          </a:prstGeom>
        </p:spPr>
      </p:pic>
      <p:pic>
        <p:nvPicPr>
          <p:cNvPr id="5" name="Рисунок 4" descr="IMG_3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5716" y="3606794"/>
            <a:ext cx="5187154" cy="34581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6626" y="749274"/>
            <a:ext cx="2928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Пальчиковый театр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«Мешок яблок»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518753" y="2392348"/>
            <a:ext cx="2383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на шпажках «Кто сказал мяу» 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0270" y="749274"/>
            <a:ext cx="3245273" cy="452401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684" y="1677968"/>
            <a:ext cx="9929882" cy="5869269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Владимир Григорьевич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известный художник и писатель, кинорежиссёр и сценарист-мультипликатор. Наше время зачастую называют сухим, чёрствым и бездушным. Но ведь самые добрые начала формируются с детства. С первой книжкой, с первой картинкой, с первой улыбкой. Ни один малыш не вырос  без картинок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 Небо там голубое, травка зелёная, цыплёнок и солнышко жёлтые, котята белые, чёрные, серые, а персонажи своим поведением напоминают самого малыша и этим вызывают любовь и доверие. Художник хотел, чтобы ребёнок рос среди шуток и веселья, «тогда и трудиться будет легче».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«Чем больше улыбок, тем больше пользы», - говорил себе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В.Г.Сутеев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сочиняя очередной сюжет. Соединение незамысловатого текста и смешных рисунков может объяснить детям простые истины гораздо понятнее, чем длинные нотации. А когда эти рисунки можно увидеть на экранах телевизоров, компьютерных мониторах, что немаловажно для детей, чуть ли не рождающихся с клавиатурой в руках, - это просто здорово! Все это -  творчество Владимира Григорьевича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7097" y="820712"/>
            <a:ext cx="3078531" cy="1468064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algn="ctr"/>
            <a:endParaRPr lang="ru-RU" b="1" dirty="0" smtClean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4080" y="1606529"/>
            <a:ext cx="7525280" cy="4176498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кругозор детей путём ознакомления со сказками  и историями из книг В.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Совершенствовать связную (диалогическую) речь, интонационную выразительность, умение анализировать и обобщать.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артистические качества, раскрывать творческий потенциал детей.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нравственные качества, через анализ содержания произведений В.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Воспитывать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детях интерес к сказкам, желание читать книги и сочинять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сказки.</a:t>
            </a:r>
            <a:endParaRPr lang="ru-RU" dirty="0"/>
          </a:p>
        </p:txBody>
      </p:sp>
      <p:pic>
        <p:nvPicPr>
          <p:cNvPr id="5" name="Рисунок 4" descr="64bd3b4e2f623135eaa1c33512e5dbb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84" y="5464182"/>
            <a:ext cx="9644130" cy="3000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4394" y="692970"/>
            <a:ext cx="87129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 произведениями и изобразительным творчеством Владимира Григорьевича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Сутеева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9076" y="677836"/>
            <a:ext cx="4507662" cy="452401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8565" y="1606530"/>
            <a:ext cx="8551476" cy="3837943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интеграции основных образовательных областей в различных видах детской деятельности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системности и последовательности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учет возрастных особенностей детей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с семьями воспитанников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максимальная ориентация на творчество детей, на развитие психофизических ощущений, раскрепощение и индивидуализация личности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детской инициативы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постепенная подача материала от простого к сложному;</a:t>
            </a:r>
          </a:p>
          <a:p>
            <a:pPr marL="352330" indent="-35233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частое повторение усвоенных правил и норм.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64bd3b4e2f623135eaa1c33512e5dbb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0" y="5535620"/>
            <a:ext cx="1007275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40624" y="1892282"/>
            <a:ext cx="10005189" cy="30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746" tIns="56373" rIns="112746" bIns="56373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Выразительное чтение педагога.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Образное рассказывание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Беседы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Игры-беседы с куклами-персонажами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Детские поделки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Пальчиковый театр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Организованные   ролевые игры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tabLst>
                <a:tab pos="563728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Драматизация сказок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r>
              <a:rPr lang="ru-RU" sz="15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9155" y="963588"/>
            <a:ext cx="4008768" cy="452401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563728" algn="l"/>
              </a:tabLst>
            </a:pPr>
            <a:r>
              <a:rPr kumimoji="0" lang="ru-RU" b="1" i="0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  <a:r>
              <a:rPr kumimoji="0" lang="ru-RU" b="1" i="0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МЕТОДЫ:</a:t>
            </a:r>
            <a:endParaRPr lang="ru-RU" sz="13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0bf36c6c2e4ba8f04a8fa17e64935665--illustrators-russ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600" y="1892282"/>
            <a:ext cx="3905244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064" y="5106992"/>
            <a:ext cx="38481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17576" y="749274"/>
            <a:ext cx="3910662" cy="790955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ПРОГНОЗИРУЕМЫЙ РЕЗУЛЬТАТ: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121" y="1892282"/>
            <a:ext cx="9646611" cy="3499389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диалогической и монологической речи, а так же коммуникативных способностей детей.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Активизация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словаря  и грамматического строя речи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Совершенствование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восприятия и выразительности речи в сфере произношения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познавательных способностей;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Развитие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творческого воображения, мышления 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Развивать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мелкую моторику;</a:t>
            </a:r>
          </a:p>
          <a:p>
            <a:pPr lvl="0">
              <a:buFont typeface="Wingdings" pitchFamily="2" charset="2"/>
              <a:buChar char="§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Создание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занятии благоприятной психологической атмосферы, обогащение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эмоционально-чувственной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сферы ребёнка.</a:t>
            </a:r>
          </a:p>
        </p:txBody>
      </p:sp>
      <p:pic>
        <p:nvPicPr>
          <p:cNvPr id="5" name="Рисунок 4" descr="64bd3b4e2f623135eaa1c33512e5dbb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0" y="5535620"/>
            <a:ext cx="10072758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78949" y="749274"/>
            <a:ext cx="2987915" cy="452401"/>
          </a:xfrm>
          <a:prstGeom prst="rect">
            <a:avLst/>
          </a:prstGeom>
        </p:spPr>
        <p:txBody>
          <a:bodyPr wrap="square" lIns="112746" tIns="56373" rIns="112746" bIns="56373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00808" y="1892282"/>
            <a:ext cx="10545005" cy="282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746" tIns="56373" rIns="112746" bIns="56373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1 этапе (подготовительном) 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Подбор книг и иллюстраций по сказкам В.Г.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Подготовка оборудования к занятиям по художественной литературе.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Оформление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книжного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уголка в группе по сказкам В.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Разработка консультаций и анкет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64bd3b4e2f623135eaa1c33512e5dbb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70" y="4178298"/>
            <a:ext cx="10072758" cy="428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00809" y="651434"/>
            <a:ext cx="9858444" cy="79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746" tIns="56373" rIns="112746" bIns="56373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 время 2 этапа (практического)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осуществлялись различные виды совместной деятельности педагога и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Просмотр мультфильмов по сказкам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В.Г.Сутеева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Проведение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Проведение  продуктивной деятельности по сказкам В. 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Игра-викторина «Разные колеса»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Выставка книг в книжном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центре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группы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сказкам В. Г.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 для родителей «Книга в вашей семье».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 В анкетировании принимало 21 человек, все ответили, что чтение книг важно для всестороннего развития ребёнка. Большинство семей имеют дома «мини-библиотеки» по детской художественной литературе. Книги покупают, случайно увидев красочную обложку, или по просьбе ребёнка. После прочтения какого- либо произведения, обсуждение и беседы по прочитанному не проводятся.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Родители понимают важность и значимость этой работы с детьми, но в современном ритме жизни не могут достаточно уделять времени чтению детям книг.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Проанализировав анкеты и побеседовав с родителями, мы (родители и педагоги нашей группы, решили работать над этой проблемой вместе, сообща. Родители будут прислушиваться к рекомендациям педагогов в подборе и чтении художественной литературы для чтения в семье.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Консультации для родителей.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15121" y="1542856"/>
            <a:ext cx="9715569" cy="112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746" tIns="56373" rIns="112746" bIns="56373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3 этапе (итоговом) было проведено: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Драматизация сказки «Под грибом».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ррр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064" y="5178430"/>
            <a:ext cx="2662239" cy="31076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6" b="36032"/>
          <a:stretch/>
        </p:blipFill>
        <p:spPr>
          <a:xfrm>
            <a:off x="5760938" y="1296268"/>
            <a:ext cx="5184875" cy="3065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13" b="36899"/>
          <a:stretch/>
        </p:blipFill>
        <p:spPr>
          <a:xfrm>
            <a:off x="4464794" y="4731041"/>
            <a:ext cx="5643421" cy="3125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467</Words>
  <Application>Microsoft Office PowerPoint</Application>
  <PresentationFormat>Произвольный</PresentationFormat>
  <Paragraphs>86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</dc:creator>
  <cp:lastModifiedBy>DS-582</cp:lastModifiedBy>
  <cp:revision>32</cp:revision>
  <dcterms:created xsi:type="dcterms:W3CDTF">2018-04-22T07:29:44Z</dcterms:created>
  <dcterms:modified xsi:type="dcterms:W3CDTF">2021-03-30T09:28:19Z</dcterms:modified>
</cp:coreProperties>
</file>