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7" r:id="rId3"/>
    <p:sldId id="286" r:id="rId4"/>
    <p:sldId id="258" r:id="rId5"/>
    <p:sldId id="259" r:id="rId6"/>
    <p:sldId id="288" r:id="rId7"/>
    <p:sldId id="28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179856115107913"/>
          <c:y val="0.29223744292237441"/>
          <c:w val="0.6235011990407674"/>
          <c:h val="0.4748858447488584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9999FF"/>
            </a:solidFill>
            <a:ln w="12662">
              <a:solidFill>
                <a:srgbClr val="000000"/>
              </a:solidFill>
              <a:prstDash val="solid"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088B-491B-B108-E169E3C842DF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662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088B-491B-B108-E169E3C842DF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662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088B-491B-B108-E169E3C842DF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662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088B-491B-B108-E169E3C842DF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662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088B-491B-B108-E169E3C842DF}"/>
              </c:ext>
            </c:extLst>
          </c:dPt>
          <c:dLbls>
            <c:dLbl>
              <c:idx val="1"/>
              <c:layout>
                <c:manualLayout>
                  <c:x val="-2.5050914207095466E-2"/>
                  <c:y val="7.162426122657217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88B-491B-B108-E169E3C842DF}"/>
                </c:ext>
              </c:extLst>
            </c:dLbl>
            <c:numFmt formatCode="0%" sourceLinked="0"/>
            <c:spPr>
              <a:noFill/>
              <a:ln w="25325">
                <a:noFill/>
              </a:ln>
            </c:spPr>
            <c:txPr>
              <a:bodyPr/>
              <a:lstStyle/>
              <a:p>
                <a:pPr>
                  <a:defRPr sz="798" b="0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Arial Cyr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Sheet1!$B$1:$F$1</c:f>
              <c:strCache>
                <c:ptCount val="5"/>
                <c:pt idx="0">
                  <c:v>0-5 лет</c:v>
                </c:pt>
                <c:pt idx="1">
                  <c:v>5-10 лет</c:v>
                </c:pt>
                <c:pt idx="2">
                  <c:v>10-15 лет</c:v>
                </c:pt>
                <c:pt idx="3">
                  <c:v>16-25 лет</c:v>
                </c:pt>
                <c:pt idx="4">
                  <c:v>Более 25 лет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0.25</c:v>
                </c:pt>
                <c:pt idx="1">
                  <c:v>0.35</c:v>
                </c:pt>
                <c:pt idx="2">
                  <c:v>0.25</c:v>
                </c:pt>
                <c:pt idx="3">
                  <c:v>0.15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88B-491B-B108-E169E3C842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rgbClr val="FFFFFF"/>
        </a:solidFill>
        <a:ln w="2532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798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2210F-9BB3-4CB6-8545-0AE4CBE38DE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39153-66C3-4211-821C-58CF96E01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801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39153-66C3-4211-821C-58CF96E0151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280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dou582@eduekb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582\АТТЕСТАЦИЯ\фоны для презентаций\Beige-Background-color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59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730" y="3127276"/>
            <a:ext cx="8720758" cy="3456384"/>
          </a:xfrm>
        </p:spPr>
        <p:txBody>
          <a:bodyPr anchor="t">
            <a:normAutofit/>
          </a:bodyPr>
          <a:lstStyle/>
          <a:p>
            <a:pPr lvl="0" algn="l"/>
            <a:r>
              <a:rPr lang="ru-RU" sz="2000" dirty="0"/>
              <a:t/>
            </a:r>
            <a:br>
              <a:rPr lang="ru-RU" sz="20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16632"/>
            <a:ext cx="7632848" cy="273630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МБДОУ-детский сад комбинированного вида № 582</a:t>
            </a:r>
          </a:p>
          <a:p>
            <a:pPr algn="l"/>
            <a:endParaRPr lang="ru-RU" sz="2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16904"/>
            <a:ext cx="7272808" cy="545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6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582\АТТЕСТАЦИЯ\фоны для презентаций\Beige-Background-color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5" y="-33184"/>
            <a:ext cx="91159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1556" y="764704"/>
            <a:ext cx="2131668" cy="216024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sp>
        <p:nvSpPr>
          <p:cNvPr id="7" name="AutoShape 3" descr="https://apf.mail.ru/cgi-bin/readmsg?id=15911902941492286754;0;15&amp;exif=1&amp;full=1&amp;x-email=mdou582_2010%40mail.ru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2403696" y="902857"/>
            <a:ext cx="6496342" cy="249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ru-RU" sz="2000" dirty="0" smtClean="0"/>
              <a:t>Детский сад 1985 года постройки. Имеет необычную архитектуру строения, в виде ячейки медовой соты. За это и получил свой </a:t>
            </a:r>
            <a:r>
              <a:rPr lang="ru-RU" sz="2000" dirty="0" err="1" smtClean="0"/>
              <a:t>логопит</a:t>
            </a:r>
            <a:r>
              <a:rPr lang="ru-RU" sz="2000" dirty="0" smtClean="0"/>
              <a:t> и  название «</a:t>
            </a:r>
            <a:r>
              <a:rPr lang="ru-RU" sz="2000" dirty="0" err="1" smtClean="0"/>
              <a:t>Медунок</a:t>
            </a:r>
            <a:r>
              <a:rPr lang="ru-RU" sz="2000" dirty="0" smtClean="0"/>
              <a:t>».</a:t>
            </a:r>
            <a:br>
              <a:rPr lang="ru-RU" sz="2000" dirty="0" smtClean="0"/>
            </a:br>
            <a:r>
              <a:rPr lang="ru-RU" sz="2000" dirty="0" smtClean="0"/>
              <a:t> Имеет удобное месторасположение. Находится  по адресу </a:t>
            </a:r>
            <a:br>
              <a:rPr lang="ru-RU" sz="2000" dirty="0" smtClean="0"/>
            </a:br>
            <a:r>
              <a:rPr lang="ru-RU" sz="2000" dirty="0" smtClean="0"/>
              <a:t>г. Екатеринбург, улица Антона </a:t>
            </a:r>
            <a:r>
              <a:rPr lang="ru-RU" sz="2000" dirty="0" err="1" smtClean="0"/>
              <a:t>Валека</a:t>
            </a:r>
            <a:r>
              <a:rPr lang="ru-RU" sz="2000" dirty="0" smtClean="0"/>
              <a:t>, 12 а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5" y="0"/>
            <a:ext cx="2131669" cy="2048711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0" y="3722846"/>
          <a:ext cx="6337379" cy="868680"/>
        </p:xfrm>
        <a:graphic>
          <a:graphicData uri="http://schemas.openxmlformats.org/drawingml/2006/table">
            <a:tbl>
              <a:tblPr/>
              <a:tblGrid>
                <a:gridCol w="3199518">
                  <a:extLst>
                    <a:ext uri="{9D8B030D-6E8A-4147-A177-3AD203B41FA5}">
                      <a16:colId xmlns:a16="http://schemas.microsoft.com/office/drawing/2014/main" val="3305486979"/>
                    </a:ext>
                  </a:extLst>
                </a:gridCol>
                <a:gridCol w="3137861">
                  <a:extLst>
                    <a:ext uri="{9D8B030D-6E8A-4147-A177-3AD203B41FA5}">
                      <a16:colId xmlns:a16="http://schemas.microsoft.com/office/drawing/2014/main" val="762467536"/>
                    </a:ext>
                  </a:extLst>
                </a:gridCol>
              </a:tblGrid>
              <a:tr h="209624">
                <a:tc>
                  <a:txBody>
                    <a:bodyPr/>
                    <a:lstStyle/>
                    <a:p>
                      <a:pPr fontAlgn="t"/>
                      <a:r>
                        <a:rPr lang="ru-RU" b="0" dirty="0">
                          <a:solidFill>
                            <a:srgbClr val="8B8C8C"/>
                          </a:solidFill>
                          <a:effectLst/>
                          <a:latin typeface="Arial" panose="020B0604020202020204" pitchFamily="34" charset="0"/>
                        </a:rPr>
                        <a:t>Телефоны*</a:t>
                      </a:r>
                    </a:p>
                  </a:txBody>
                  <a:tcPr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0" dirty="0">
                          <a:solidFill>
                            <a:srgbClr val="555555"/>
                          </a:solidFill>
                          <a:effectLst/>
                          <a:latin typeface="Arial" panose="020B0604020202020204" pitchFamily="34" charset="0"/>
                        </a:rPr>
                        <a:t>+7(343) 358-11-11</a:t>
                      </a:r>
                    </a:p>
                  </a:txBody>
                  <a:tcPr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659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dirty="0">
                          <a:solidFill>
                            <a:srgbClr val="8B8C8C"/>
                          </a:solidFill>
                          <a:effectLst/>
                          <a:latin typeface="Arial" panose="020B0604020202020204" pitchFamily="34" charset="0"/>
                        </a:rPr>
                        <a:t>E-mail</a:t>
                      </a:r>
                    </a:p>
                  </a:txBody>
                  <a:tcPr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dirty="0">
                          <a:solidFill>
                            <a:srgbClr val="007AD0"/>
                          </a:solidFill>
                          <a:effectLst/>
                          <a:latin typeface="Tahoma" panose="020B0604030504040204" pitchFamily="34" charset="0"/>
                          <a:hlinkClick r:id="rId4"/>
                        </a:rPr>
                        <a:t>mdou582@eduekb.ru</a:t>
                      </a:r>
                      <a:endParaRPr lang="en-US" b="0" dirty="0">
                        <a:solidFill>
                          <a:srgbClr val="55555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500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038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582\АТТЕСТАЦИЯ\фоны для презентаций\Beige-Background-color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59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730" y="3127276"/>
            <a:ext cx="8720758" cy="3456384"/>
          </a:xfrm>
        </p:spPr>
        <p:txBody>
          <a:bodyPr anchor="t">
            <a:normAutofit fontScale="90000"/>
          </a:bodyPr>
          <a:lstStyle/>
          <a:p>
            <a:pPr lvl="0" algn="l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Сведения об образовании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/>
              <a:t>2017- </a:t>
            </a:r>
            <a:r>
              <a:rPr lang="ru-RU" sz="2000" dirty="0"/>
              <a:t>квалификация Магистр, программа Менеджмент, управленческое консультирование </a:t>
            </a:r>
            <a:r>
              <a:rPr lang="ru-RU" sz="2000" dirty="0" err="1"/>
              <a:t>УрГПУ</a:t>
            </a:r>
            <a:r>
              <a:rPr lang="ru-RU" sz="2000" dirty="0"/>
              <a:t>, </a:t>
            </a:r>
            <a:r>
              <a:rPr lang="ru-RU" sz="2000" dirty="0" smtClean="0"/>
              <a:t>Екатеринбург</a:t>
            </a:r>
            <a:br>
              <a:rPr lang="ru-RU" sz="2000" dirty="0" smtClean="0"/>
            </a:br>
            <a:r>
              <a:rPr lang="ru-RU" sz="2000" dirty="0"/>
              <a:t>2015- квалификация Магистр, программа Психолого-педагогическое образование </a:t>
            </a:r>
            <a:r>
              <a:rPr lang="ru-RU" sz="2000" dirty="0" err="1"/>
              <a:t>УрГПУ</a:t>
            </a:r>
            <a:r>
              <a:rPr lang="ru-RU" sz="2000" dirty="0"/>
              <a:t>, Екатеринбург</a:t>
            </a:r>
            <a:br>
              <a:rPr lang="ru-RU" sz="2000" dirty="0"/>
            </a:br>
            <a:r>
              <a:rPr lang="ru-RU" sz="2000" dirty="0" smtClean="0"/>
              <a:t>2003- </a:t>
            </a:r>
            <a:r>
              <a:rPr lang="ru-RU" sz="2000" dirty="0"/>
              <a:t>квалификация </a:t>
            </a:r>
            <a:r>
              <a:rPr lang="ru-RU" sz="2000" dirty="0" err="1"/>
              <a:t>Олигофренопедагог</a:t>
            </a:r>
            <a:r>
              <a:rPr lang="ru-RU" sz="2000" dirty="0"/>
              <a:t>, с дополнительной специальностью «Логопедия» </a:t>
            </a:r>
            <a:r>
              <a:rPr lang="ru-RU" sz="2000" dirty="0" err="1"/>
              <a:t>УрГПУ</a:t>
            </a:r>
            <a:r>
              <a:rPr lang="ru-RU" sz="2000" dirty="0"/>
              <a:t>, Екатеринбург</a:t>
            </a:r>
            <a:br>
              <a:rPr lang="ru-RU" sz="2000" dirty="0"/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Сведения о повышении квалификации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/>
              <a:t>11.09.2019 – «Контрактная система в сфере закупок товаров, работ, услуг» – 108 часов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09.10.2018 </a:t>
            </a:r>
            <a:r>
              <a:rPr lang="ru-RU" sz="2000" dirty="0"/>
              <a:t>- «Независимая оценка качества образования: подходы и методы организации и проведения» - 36 часов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116632"/>
            <a:ext cx="6336704" cy="2736304"/>
          </a:xfrm>
        </p:spPr>
        <p:txBody>
          <a:bodyPr>
            <a:normAutofit fontScale="85000" lnSpcReduction="20000"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Тверских Ирина Борисовна</a:t>
            </a:r>
          </a:p>
          <a:p>
            <a:pPr algn="l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Заведующий МБДОУ-детского сада </a:t>
            </a:r>
          </a:p>
          <a:p>
            <a:pPr algn="l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комбинированного вида № 582</a:t>
            </a:r>
          </a:p>
          <a:p>
            <a:pPr algn="l"/>
            <a:endParaRPr lang="ru-RU" sz="22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Общий трудовой стаж -28 лет</a:t>
            </a:r>
          </a:p>
          <a:p>
            <a:pPr algn="l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Стаж педагогической работы-6 лет</a:t>
            </a:r>
          </a:p>
          <a:p>
            <a:pPr algn="l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Стаж в должности заведующего филиалом – 3 года</a:t>
            </a:r>
          </a:p>
          <a:p>
            <a:pPr algn="l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Стаж в должности заведующего – 1 год</a:t>
            </a:r>
          </a:p>
          <a:p>
            <a:pPr algn="l"/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endParaRPr lang="ru-RU" sz="2200" dirty="0"/>
          </a:p>
        </p:txBody>
      </p:sp>
      <p:pic>
        <p:nvPicPr>
          <p:cNvPr id="5" name="Рисунок 4" descr="C:\Users\536\Desktop\IMG-20190320-WA00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23" y="188640"/>
            <a:ext cx="1512168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1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582\АТТЕСТАЦИЯ\фоны для презентаций\Beige-Background-color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5" y="-33184"/>
            <a:ext cx="91159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1556" y="764704"/>
            <a:ext cx="2131668" cy="216024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sp>
        <p:nvSpPr>
          <p:cNvPr id="7" name="AutoShape 3" descr="https://apf.mail.ru/cgi-bin/readmsg?id=15911902941492286754;0;15&amp;exif=1&amp;full=1&amp;x-email=mdou582_2010%40mail.ru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2403696" y="1"/>
            <a:ext cx="6496342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ru-RU" sz="2000" dirty="0" smtClean="0"/>
              <a:t>В детском саду функционирует 7 групп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 групп общеразвивающей направленности:</a:t>
            </a:r>
            <a:b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/>
              <a:t>-группа раннего возраста с 2-3 лет</a:t>
            </a:r>
            <a:br>
              <a:rPr lang="ru-RU" sz="2000" dirty="0" smtClean="0"/>
            </a:br>
            <a:r>
              <a:rPr lang="ru-RU" sz="2000" dirty="0" smtClean="0"/>
              <a:t>-группа младшего возраста с 3-4 лет</a:t>
            </a:r>
            <a:br>
              <a:rPr lang="ru-RU" sz="2000" dirty="0" smtClean="0"/>
            </a:br>
            <a:r>
              <a:rPr lang="ru-RU" sz="2000" dirty="0" smtClean="0"/>
              <a:t>-группа среднего возраста с 4-5 лет</a:t>
            </a:r>
            <a:br>
              <a:rPr lang="ru-RU" sz="2000" dirty="0" smtClean="0"/>
            </a:br>
            <a:r>
              <a:rPr lang="ru-RU" sz="2000" dirty="0" smtClean="0"/>
              <a:t>-группа старшего возраста с 5-6 лет</a:t>
            </a:r>
            <a:br>
              <a:rPr lang="ru-RU" sz="2000" dirty="0" smtClean="0"/>
            </a:br>
            <a:r>
              <a:rPr lang="ru-RU" sz="2000" dirty="0" smtClean="0"/>
              <a:t>-группа подготовительного к школе возраста с 6-7 лет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 группы компенсирующей направленности</a:t>
            </a:r>
            <a:b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/>
              <a:t>для детей с тяжелыми нарушениями речи (ТНР):</a:t>
            </a:r>
            <a:br>
              <a:rPr lang="ru-RU" sz="2000" dirty="0" smtClean="0"/>
            </a:br>
            <a:r>
              <a:rPr lang="ru-RU" sz="2000" dirty="0" smtClean="0"/>
              <a:t>-старшая группа для детей  с  ТНР</a:t>
            </a:r>
            <a:br>
              <a:rPr lang="ru-RU" sz="2000" dirty="0" smtClean="0"/>
            </a:br>
            <a:r>
              <a:rPr lang="ru-RU" sz="2000" dirty="0" smtClean="0"/>
              <a:t>-подготовительная к школе группа для детей с ТНР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Воспитанники </a:t>
            </a:r>
            <a:r>
              <a:rPr lang="ru-RU" sz="2000" dirty="0" smtClean="0">
                <a:solidFill>
                  <a:srgbClr val="00B050"/>
                </a:solidFill>
              </a:rPr>
              <a:t>общеразвивающих групп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обучаются по основной образовательной программе дошкольного образования </a:t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>(ООП ДО)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«От рождения до школы»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Воспитанники </a:t>
            </a:r>
            <a:r>
              <a:rPr lang="ru-RU" sz="2000" dirty="0" smtClean="0">
                <a:solidFill>
                  <a:srgbClr val="00B050"/>
                </a:solidFill>
              </a:rPr>
              <a:t>компенсирующих </a:t>
            </a:r>
            <a:r>
              <a:rPr lang="ru-RU" sz="2000" dirty="0">
                <a:solidFill>
                  <a:srgbClr val="00B050"/>
                </a:solidFill>
              </a:rPr>
              <a:t>групп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обучаются по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адаптированной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образовательной программе дошкольного образования </a:t>
            </a:r>
            <a:r>
              <a:rPr lang="ru-RU" sz="2000" dirty="0" smtClean="0">
                <a:solidFill>
                  <a:srgbClr val="00B050"/>
                </a:solidFill>
              </a:rPr>
              <a:t>(АОП </a:t>
            </a:r>
            <a:r>
              <a:rPr lang="ru-RU" sz="2000" dirty="0">
                <a:solidFill>
                  <a:srgbClr val="00B050"/>
                </a:solidFill>
              </a:rPr>
              <a:t>ДО)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5" y="0"/>
            <a:ext cx="2131669" cy="204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8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582\АТТЕСТАЦИЯ\фоны для презентаций\Beige-Background-color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3" y="-13063"/>
            <a:ext cx="91159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8640960" cy="5328592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МБДОУ-детский сад комбинированного 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 укомплектован на </a:t>
            </a: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93% педагогическими кадрами</a:t>
            </a:r>
            <a:b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88% обслуживающим персоналом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состав:</a:t>
            </a:r>
            <a:br>
              <a:rPr lang="ru-RU" sz="2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– 7</a:t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-2</a:t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 – 1</a:t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 – 1</a:t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педагог-психолог-вакансия</a:t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СТАЖ РАБОТЫ</a:t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педагоги имеют педагогическое образование, 85 % - высшее</a:t>
            </a:r>
            <a:b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93% педагогов имеют категорию, из них 18%-высшую</a:t>
            </a:r>
            <a:b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раз в 5 лет все педагоги проходят процедуру аттестации</a:t>
            </a:r>
            <a:b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педагоги проходят курсы повышения квалификации по интересующему направлению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88640"/>
            <a:ext cx="7344816" cy="10081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Кадровый состав</a:t>
            </a:r>
          </a:p>
        </p:txBody>
      </p:sp>
      <p:graphicFrame>
        <p:nvGraphicFramePr>
          <p:cNvPr id="5" name="Диаграмма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279871"/>
              </p:ext>
            </p:extLst>
          </p:nvPr>
        </p:nvGraphicFramePr>
        <p:xfrm>
          <a:off x="3851920" y="1556792"/>
          <a:ext cx="4636531" cy="2483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267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582\АТТЕСТАЦИЯ\фоны для презентаций\Beige-Background-color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3" y="-13063"/>
            <a:ext cx="91159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8640960" cy="5328592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МБДОУ-детский сад комбинированного вида № 582 </a:t>
            </a:r>
            <a:br>
              <a:rPr lang="ru-RU" sz="22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 комплекс платных образовательных услуг</a:t>
            </a:r>
            <a:br>
              <a:rPr lang="ru-RU" sz="22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Изобразительная деятельная – студия «Цвет Творчества»</a:t>
            </a:r>
            <a:b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Вокал </a:t>
            </a:r>
            <a:b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Хореография</a:t>
            </a:r>
            <a:b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конструирование</a:t>
            </a:r>
            <a:b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Английский для малышей</a:t>
            </a:r>
            <a:b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Логоритмика</a:t>
            </a: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«</a:t>
            </a:r>
            <a:r>
              <a:rPr lang="ru-RU" sz="2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Граммотейка</a:t>
            </a: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Нейропсихологическая коррекция</a:t>
            </a:r>
            <a:b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Футбол</a:t>
            </a:r>
            <a:b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ПРИХОДИТЕ К НАМ!!!</a:t>
            </a: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88640"/>
            <a:ext cx="7344816" cy="10081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Платные образовательные услуги</a:t>
            </a:r>
          </a:p>
        </p:txBody>
      </p:sp>
    </p:spTree>
    <p:extLst>
      <p:ext uri="{BB962C8B-B14F-4D97-AF65-F5344CB8AC3E}">
        <p14:creationId xmlns:p14="http://schemas.microsoft.com/office/powerpoint/2010/main" val="114687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582\АТТЕСТАЦИЯ\фоны для презентаций\Beige-Background-color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59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1279" y="2204864"/>
            <a:ext cx="7772400" cy="3054201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467544" y="404664"/>
            <a:ext cx="7848872" cy="223224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C:\Users\Ирина\Desktop\ДОМ\p-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5" y="1238295"/>
            <a:ext cx="8496944" cy="198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3426" cy="177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0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111</Words>
  <Application>Microsoft Office PowerPoint</Application>
  <PresentationFormat>Экран (4:3)</PresentationFormat>
  <Paragraphs>24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Arial Cyr</vt:lpstr>
      <vt:lpstr>Calibri</vt:lpstr>
      <vt:lpstr>Tahoma</vt:lpstr>
      <vt:lpstr>Times New Roman</vt:lpstr>
      <vt:lpstr>Тема Office</vt:lpstr>
      <vt:lpstr>  </vt:lpstr>
      <vt:lpstr>Детский сад 1985 года постройки. Имеет необычную архитектуру строения, в виде ячейки медовой соты. За это и получил свой логопит и  название «Медунок».  Имеет удобное месторасположение. Находится  по адресу  г. Екатеринбург, улица Антона Валека, 12 а </vt:lpstr>
      <vt:lpstr>Сведения об образовании 2017- квалификация Магистр, программа Менеджмент, управленческое консультирование УрГПУ, Екатеринбург 2015- квалификация Магистр, программа Психолого-педагогическое образование УрГПУ, Екатеринбург 2003- квалификация Олигофренопедагог, с дополнительной специальностью «Логопедия» УрГПУ, Екатеринбург Сведения о повышении квалификации 11.09.2019 – «Контрактная система в сфере закупок товаров, работ, услуг» – 108 часов 09.10.2018 - «Независимая оценка качества образования: подходы и методы организации и проведения» - 36 часов   </vt:lpstr>
      <vt:lpstr>В детском саду функционирует 7 групп  5 групп общеразвивающей направленности: -группа раннего возраста с 2-3 лет -группа младшего возраста с 3-4 лет -группа среднего возраста с 4-5 лет -группа старшего возраста с 5-6 лет -группа подготовительного к школе возраста с 6-7 лет  2 группы компенсирующей направленности для детей с тяжелыми нарушениями речи (ТНР): -старшая группа для детей  с  ТНР -подготовительная к школе группа для детей с ТНР  Воспитанники общеразвивающих групп обучаются по основной образовательной программе дошкольного образования  (ООП ДО) «От рождения до школы»  Воспитанники компенсирующих групп обучаются по адаптированной образовательной программе дошкольного образования (АОП ДО) </vt:lpstr>
      <vt:lpstr> МБДОУ-детский сад комбинированного вида укомплектован на  93% педагогическими кадрами 88% обслуживающим персоналом Педагогический состав:  воспитатель – 7 учитель-логопед -2 музыкальный руководитель – 1 инструктор по физической культуре – 1 педагог-психолог-вакансия                                                                               СТАЖ РАБОТЫ  Все педагоги имеют педагогическое образование, 85 % - высшее 93% педагогов имеют категорию, из них 18%-высшую 1 раз в 5 лет все педагоги проходят процедуру аттестации Ежегодно педагоги проходят курсы повышения квалификации по интересующему направлению   </vt:lpstr>
      <vt:lpstr> МБДОУ-детский сад комбинированного вида № 582  предоставляет комплекс платных образовательных услуг  1. Изобразительная деятельная – студия «Цвет Творчества» 2. Вокал  3. Хореография 4. Лего конструирование 5. Английский для малышей 6. Логоритмика 7. «Граммотейка» 8. Нейропсихологическая коррекция 9. Футбол   ПРИХОДИТЕ К НАМ!!!  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Тверских</dc:creator>
  <cp:lastModifiedBy>userA</cp:lastModifiedBy>
  <cp:revision>45</cp:revision>
  <dcterms:created xsi:type="dcterms:W3CDTF">2019-08-17T12:55:10Z</dcterms:created>
  <dcterms:modified xsi:type="dcterms:W3CDTF">2021-04-09T05:51:49Z</dcterms:modified>
</cp:coreProperties>
</file>